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7559675" cy="106918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1099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2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280" y="1604520"/>
            <a:ext cx="3532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8720" y="1604520"/>
            <a:ext cx="3532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2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280" y="3682080"/>
            <a:ext cx="3532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028720" y="3682080"/>
            <a:ext cx="3532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2920" cy="1106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ja-JP" sz="1800" b="0" strike="noStrike" spc="-1">
                <a:latin typeface="Arial"/>
              </a:rPr>
              <a:t>タイトルテキストの書式を編集するにはクリックします。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1800" b="0" strike="noStrike" spc="-1">
                <a:latin typeface="Arial"/>
              </a:rPr>
              <a:t>アウトラインテキストの書式を編集するにはクリックします。</a:t>
            </a:r>
            <a:endParaRPr lang="en-US" sz="1800" b="0" strike="noStrike" spc="-1">
              <a:latin typeface="Arial"/>
            </a:endParaRP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2</a:t>
            </a:r>
            <a:r>
              <a:rPr lang="ja-JP" sz="1800" b="0" strike="noStrike" spc="-1">
                <a:latin typeface="Arial"/>
              </a:rPr>
              <a:t>レベル目のアウトライン</a:t>
            </a:r>
            <a:endParaRPr lang="en-US" sz="1800" b="0" strike="noStrike" spc="-1">
              <a:latin typeface="Arial"/>
            </a:endParaRP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3</a:t>
            </a:r>
            <a:r>
              <a:rPr lang="ja-JP" sz="1800" b="0" strike="noStrike" spc="-1">
                <a:latin typeface="Arial"/>
              </a:rPr>
              <a:t>レベル目のアウトライン</a:t>
            </a:r>
            <a:endParaRPr lang="en-US" sz="1800" b="0" strike="noStrike" spc="-1">
              <a:latin typeface="Arial"/>
            </a:endParaRP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4</a:t>
            </a:r>
            <a:r>
              <a:rPr lang="ja-JP" sz="1800" b="0" strike="noStrike" spc="-1">
                <a:latin typeface="Arial"/>
              </a:rPr>
              <a:t>レベル目のアウトライン</a:t>
            </a:r>
            <a:endParaRPr lang="en-US" sz="1800" b="0" strike="noStrike" spc="-1">
              <a:latin typeface="Arial"/>
            </a:endParaRP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5</a:t>
            </a:r>
            <a:r>
              <a:rPr lang="ja-JP" sz="1800" b="0" strike="noStrike" spc="-1">
                <a:latin typeface="Arial"/>
              </a:rPr>
              <a:t>レベル目のアウトライン</a:t>
            </a:r>
            <a:endParaRPr lang="en-US" sz="1800" b="0" strike="noStrike" spc="-1">
              <a:latin typeface="Arial"/>
            </a:endParaRP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6</a:t>
            </a:r>
            <a:r>
              <a:rPr lang="ja-JP" sz="1800" b="0" strike="noStrike" spc="-1">
                <a:latin typeface="Arial"/>
              </a:rPr>
              <a:t>レベル目のアウトライン</a:t>
            </a:r>
            <a:endParaRPr lang="en-US" sz="1800" b="0" strike="noStrike" spc="-1">
              <a:latin typeface="Arial"/>
            </a:endParaRP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7</a:t>
            </a:r>
            <a:r>
              <a:rPr lang="ja-JP" sz="1800" b="0" strike="noStrike" spc="-1">
                <a:latin typeface="Arial"/>
              </a:rPr>
              <a:t>レベル目のアウトライン</a:t>
            </a:r>
            <a:endParaRPr lang="en-US" sz="1800" b="0" strike="noStrike" spc="-1"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-105480" y="-369360"/>
            <a:ext cx="200916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ja-JP" sz="1800" b="0" strike="noStrike" spc="-1">
                <a:solidFill>
                  <a:srgbClr val="FF0000"/>
                </a:solidFill>
                <a:latin typeface="メイリオ"/>
                <a:ea typeface="メイリオ"/>
              </a:rPr>
              <a:t>タイトルスライド</a:t>
            </a:r>
            <a:endParaRPr lang="en-US" sz="1800" b="0" strike="noStrike" spc="-1">
              <a:latin typeface="Arial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6E1D8FB7-701C-7D5B-5D0B-11B97E7C98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1445554" cy="63730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775440" y="2122200"/>
            <a:ext cx="10639800" cy="316864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zh-CN" sz="32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第</a:t>
            </a:r>
            <a:r>
              <a:rPr lang="en-US" sz="32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21</a:t>
            </a:r>
            <a:r>
              <a:rPr lang="en-US" altLang="ja-JP" sz="3200" b="1" spc="-1" dirty="0">
                <a:solidFill>
                  <a:srgbClr val="000000"/>
                </a:solidFill>
                <a:latin typeface="メイリオ"/>
                <a:ea typeface="メイリオ"/>
              </a:rPr>
              <a:t>9</a:t>
            </a:r>
            <a:r>
              <a:rPr lang="zh-CN" sz="32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回（公社）日本口腔外科学会関東支部学術集会</a:t>
            </a:r>
            <a:endParaRPr lang="en-US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ja-JP" sz="32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利益相反（</a:t>
            </a:r>
            <a:r>
              <a:rPr lang="en-US" sz="32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COI</a:t>
            </a:r>
            <a:r>
              <a:rPr lang="ja-JP" sz="32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）開示</a:t>
            </a:r>
            <a:endParaRPr lang="en-US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202</a:t>
            </a:r>
            <a:r>
              <a:rPr lang="en-US" altLang="ja-JP" sz="32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5</a:t>
            </a:r>
            <a:r>
              <a:rPr lang="ja-JP" sz="32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年</a:t>
            </a:r>
            <a:r>
              <a:rPr lang="en-US" altLang="ja-JP" sz="3200" b="1" spc="-1" dirty="0">
                <a:solidFill>
                  <a:srgbClr val="000000"/>
                </a:solidFill>
                <a:latin typeface="メイリオ"/>
                <a:ea typeface="メイリオ"/>
              </a:rPr>
              <a:t>5</a:t>
            </a:r>
            <a:r>
              <a:rPr lang="ja-JP" sz="32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月</a:t>
            </a:r>
            <a:r>
              <a:rPr lang="en-US" altLang="ja-JP" sz="32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XX</a:t>
            </a:r>
            <a:r>
              <a:rPr lang="ja-JP" sz="32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日</a:t>
            </a:r>
            <a:endParaRPr lang="en-US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筆頭発表者 氏名：●●　●●</a:t>
            </a:r>
            <a:endParaRPr lang="en-US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本演題に関して発表者の開示すべき利益相反状態はありません。</a:t>
            </a:r>
            <a:endParaRPr lang="en-US" sz="2400" b="0" strike="noStrike" spc="-1" dirty="0">
              <a:latin typeface="Arial"/>
            </a:endParaRPr>
          </a:p>
        </p:txBody>
      </p:sp>
      <p:sp>
        <p:nvSpPr>
          <p:cNvPr id="41" name="CustomShape 2"/>
          <p:cNvSpPr/>
          <p:nvPr/>
        </p:nvSpPr>
        <p:spPr>
          <a:xfrm>
            <a:off x="14760" y="-369360"/>
            <a:ext cx="292356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ja-JP" sz="1800" b="0" strike="noStrike" spc="-1">
                <a:solidFill>
                  <a:srgbClr val="FF0000"/>
                </a:solidFill>
                <a:latin typeface="メイリオ"/>
                <a:ea typeface="メイリオ"/>
              </a:rPr>
              <a:t>利益相反の対象がない場合</a:t>
            </a:r>
            <a:endParaRPr lang="en-US" sz="1800" b="0" strike="noStrike" spc="-1">
              <a:latin typeface="Arial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EDAEB829-D1DE-BE93-5358-D4098D5CF8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5400"/>
            <a:ext cx="11398734" cy="63730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475560" y="869760"/>
            <a:ext cx="11239560" cy="2183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zh-CN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第</a:t>
            </a:r>
            <a:r>
              <a:rPr lang="en-US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21</a:t>
            </a:r>
            <a:r>
              <a:rPr lang="en-US" altLang="ja-JP" sz="2400" b="1" spc="-1" dirty="0">
                <a:solidFill>
                  <a:srgbClr val="000000"/>
                </a:solidFill>
                <a:latin typeface="メイリオ"/>
                <a:ea typeface="メイリオ"/>
              </a:rPr>
              <a:t>9</a:t>
            </a:r>
            <a:r>
              <a:rPr lang="zh-CN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回（公社）日本口腔外科学会関東支部学術集会 </a:t>
            </a:r>
            <a:r>
              <a:rPr 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利益相反（</a:t>
            </a:r>
            <a:r>
              <a:rPr lang="en-US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COI</a:t>
            </a:r>
            <a:r>
              <a:rPr 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）開示</a:t>
            </a:r>
            <a:endParaRPr lang="en-US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202</a:t>
            </a:r>
            <a:r>
              <a:rPr lang="en-US" alt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5</a:t>
            </a:r>
            <a:r>
              <a:rPr 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年</a:t>
            </a:r>
            <a:r>
              <a:rPr lang="en-US" alt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5</a:t>
            </a:r>
            <a:r>
              <a:rPr 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月</a:t>
            </a:r>
            <a:r>
              <a:rPr lang="en-US" alt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XX</a:t>
            </a:r>
            <a:r>
              <a:rPr 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日</a:t>
            </a:r>
            <a:endParaRPr lang="en-US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筆頭発表者 氏名：●●　●●</a:t>
            </a:r>
            <a:endParaRPr lang="en-US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ja-JP" sz="16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本演題に関して、発表者の開示すべき利益相反状態は下記の通りです。</a:t>
            </a:r>
            <a:endParaRPr lang="en-US" sz="1600" b="0" strike="noStrike" spc="-1" dirty="0">
              <a:latin typeface="Arial"/>
            </a:endParaRPr>
          </a:p>
        </p:txBody>
      </p:sp>
      <p:sp>
        <p:nvSpPr>
          <p:cNvPr id="44" name="CustomShape 2"/>
          <p:cNvSpPr/>
          <p:nvPr/>
        </p:nvSpPr>
        <p:spPr>
          <a:xfrm>
            <a:off x="475560" y="2628720"/>
            <a:ext cx="909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ja-JP" sz="1800" b="1" strike="noStrike" spc="-1">
                <a:solidFill>
                  <a:srgbClr val="FF0000"/>
                </a:solidFill>
                <a:latin typeface="游ゴシック"/>
                <a:ea typeface="DejaVu Sans"/>
              </a:rPr>
              <a:t>記入例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45" name="CustomShape 3"/>
          <p:cNvSpPr/>
          <p:nvPr/>
        </p:nvSpPr>
        <p:spPr>
          <a:xfrm>
            <a:off x="914400" y="3125880"/>
            <a:ext cx="10362240" cy="1735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DejaVu Sans"/>
              </a:rPr>
              <a:t>・該当者氏名：●●　●●</a:t>
            </a:r>
            <a:endParaRPr lang="en-U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DejaVu Sans"/>
              </a:rPr>
              <a:t>・該当事項：金額（企業・組織や団体名）</a:t>
            </a:r>
            <a:endParaRPr lang="en-US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DejaVu Sans"/>
              </a:rPr>
              <a:t>１．報　酬</a:t>
            </a:r>
            <a:r>
              <a:rPr lang="en-US" sz="1800" b="1" strike="noStrike" spc="-1">
                <a:solidFill>
                  <a:srgbClr val="000000"/>
                </a:solidFill>
                <a:latin typeface="游ゴシック"/>
                <a:ea typeface="DejaVu Sans"/>
              </a:rPr>
              <a:t>………………</a:t>
            </a:r>
            <a:r>
              <a:rPr lang="en-US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………………………140</a:t>
            </a: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万円（■■製薬株式会社）</a:t>
            </a:r>
            <a:endParaRPr lang="en-US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４．日当（講演料など）………………………  </a:t>
            </a:r>
            <a:r>
              <a:rPr lang="en-US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80</a:t>
            </a: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万円（▼▼医療機器株式会社）</a:t>
            </a:r>
            <a:endParaRPr lang="en-US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７．奨学（奨励）寄附金など…………………</a:t>
            </a:r>
            <a:r>
              <a:rPr lang="en-US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250</a:t>
            </a: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万円（株式会社○○）</a:t>
            </a:r>
            <a:endParaRPr lang="en-US" sz="1800" b="0" strike="noStrike" spc="-1">
              <a:latin typeface="Arial"/>
            </a:endParaRPr>
          </a:p>
          <a:p>
            <a:pPr marL="457200" algn="r"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以上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46" name="CustomShape 4"/>
          <p:cNvSpPr/>
          <p:nvPr/>
        </p:nvSpPr>
        <p:spPr>
          <a:xfrm>
            <a:off x="6441840" y="3244320"/>
            <a:ext cx="48348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FF0000"/>
                </a:solidFill>
                <a:latin typeface="游ゴシック"/>
                <a:ea typeface="DejaVu Sans"/>
              </a:rPr>
              <a:t>↓</a:t>
            </a:r>
            <a:r>
              <a:rPr lang="ja-JP" sz="1800" b="1" strike="noStrike" spc="-1">
                <a:solidFill>
                  <a:srgbClr val="FF0000"/>
                </a:solidFill>
                <a:latin typeface="游ゴシック"/>
                <a:ea typeface="DejaVu Sans"/>
              </a:rPr>
              <a:t>不要な項目は削除して使用してください。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47" name="CustomShape 5"/>
          <p:cNvSpPr/>
          <p:nvPr/>
        </p:nvSpPr>
        <p:spPr>
          <a:xfrm>
            <a:off x="67320" y="-396720"/>
            <a:ext cx="135396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ja-JP" sz="1800" b="0" strike="noStrike" spc="-1">
                <a:solidFill>
                  <a:srgbClr val="FF0000"/>
                </a:solidFill>
                <a:latin typeface="メイリオ"/>
                <a:ea typeface="メイリオ"/>
              </a:rPr>
              <a:t>利益相反の対象がある場合の記入例：該当事項の詳細は様式</a:t>
            </a:r>
            <a:r>
              <a:rPr lang="en-US" sz="1800" b="0" strike="noStrike" spc="-1" dirty="0">
                <a:solidFill>
                  <a:srgbClr val="FF0000"/>
                </a:solidFill>
                <a:latin typeface="メイリオ"/>
                <a:ea typeface="メイリオ"/>
              </a:rPr>
              <a:t>1 : </a:t>
            </a:r>
            <a:r>
              <a:rPr lang="ja-JP" sz="1800" b="0" strike="noStrike" spc="-1" dirty="0">
                <a:solidFill>
                  <a:srgbClr val="FF0000"/>
                </a:solidFill>
                <a:latin typeface="メイリオ"/>
                <a:ea typeface="メイリオ"/>
              </a:rPr>
              <a:t>講演・口演・ポスター発表に関わる利益相反</a:t>
            </a:r>
            <a:r>
              <a:rPr lang="en-US" sz="1800" b="0" strike="noStrike" spc="-1" dirty="0">
                <a:solidFill>
                  <a:srgbClr val="FF0000"/>
                </a:solidFill>
                <a:latin typeface="メイリオ"/>
                <a:ea typeface="メイリオ"/>
              </a:rPr>
              <a:t>(COI)</a:t>
            </a:r>
            <a:r>
              <a:rPr lang="ja-JP" sz="1800" b="0" strike="noStrike" spc="-1" dirty="0">
                <a:solidFill>
                  <a:srgbClr val="FF0000"/>
                </a:solidFill>
                <a:latin typeface="メイリオ"/>
                <a:ea typeface="メイリオ"/>
              </a:rPr>
              <a:t>自己申告書参考</a:t>
            </a:r>
            <a:endParaRPr lang="en-US" sz="1800" b="0" strike="noStrike" spc="-1" dirty="0">
              <a:latin typeface="Arial"/>
            </a:endParaRPr>
          </a:p>
        </p:txBody>
      </p:sp>
      <p:pic>
        <p:nvPicPr>
          <p:cNvPr id="48" name="図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1377468" cy="6361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475560" y="869760"/>
            <a:ext cx="11239560" cy="2183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zh-CN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第</a:t>
            </a:r>
            <a:r>
              <a:rPr lang="en-US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21</a:t>
            </a:r>
            <a:r>
              <a:rPr lang="en-US" alt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9</a:t>
            </a:r>
            <a:r>
              <a:rPr lang="zh-CN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回（公社）日本口腔外科学会関東支部学術集会 </a:t>
            </a:r>
            <a:r>
              <a:rPr 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利益相反（</a:t>
            </a:r>
            <a:r>
              <a:rPr lang="en-US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COI</a:t>
            </a:r>
            <a:r>
              <a:rPr 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）開示</a:t>
            </a:r>
            <a:endParaRPr lang="en-US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202</a:t>
            </a:r>
            <a:r>
              <a:rPr lang="en-US" alt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5</a:t>
            </a:r>
            <a:r>
              <a:rPr 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年</a:t>
            </a:r>
            <a:r>
              <a:rPr lang="en-US" altLang="ja-JP" sz="2400" b="1" spc="-1" dirty="0">
                <a:solidFill>
                  <a:srgbClr val="000000"/>
                </a:solidFill>
                <a:latin typeface="メイリオ"/>
                <a:ea typeface="メイリオ"/>
              </a:rPr>
              <a:t>5</a:t>
            </a:r>
            <a:r>
              <a:rPr 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月</a:t>
            </a:r>
            <a:r>
              <a:rPr lang="en-US" alt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XX</a:t>
            </a:r>
            <a:r>
              <a:rPr 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日</a:t>
            </a:r>
            <a:endParaRPr lang="en-US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筆頭発表者 氏名：●●　●●</a:t>
            </a:r>
            <a:endParaRPr lang="en-US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ja-JP" sz="16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本演題に関して、発表者の開示すべき利益相反状態は下記の通りです。</a:t>
            </a:r>
            <a:endParaRPr lang="en-US" sz="1600" b="0" strike="noStrike" spc="-1" dirty="0">
              <a:latin typeface="Arial"/>
            </a:endParaRPr>
          </a:p>
        </p:txBody>
      </p:sp>
      <p:sp>
        <p:nvSpPr>
          <p:cNvPr id="50" name="CustomShape 2"/>
          <p:cNvSpPr/>
          <p:nvPr/>
        </p:nvSpPr>
        <p:spPr>
          <a:xfrm>
            <a:off x="914400" y="3125880"/>
            <a:ext cx="10362240" cy="3381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DejaVu Sans"/>
              </a:rPr>
              <a:t>・該当者氏名：●●　●●</a:t>
            </a:r>
            <a:endParaRPr lang="en-U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DejaVu Sans"/>
              </a:rPr>
              <a:t>・該当事項：金額（企業・組織や団体名）</a:t>
            </a:r>
            <a:endParaRPr lang="en-US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DejaVu Sans"/>
              </a:rPr>
              <a:t>１．報　酬</a:t>
            </a:r>
            <a:r>
              <a:rPr lang="en-US" sz="1800" b="1" strike="noStrike" spc="-1">
                <a:solidFill>
                  <a:srgbClr val="000000"/>
                </a:solidFill>
                <a:latin typeface="游ゴシック"/>
                <a:ea typeface="DejaVu Sans"/>
              </a:rPr>
              <a:t>………………</a:t>
            </a:r>
            <a:r>
              <a:rPr lang="en-US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………………………</a:t>
            </a:r>
            <a:endParaRPr lang="en-US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２．株式などによる利益………………………</a:t>
            </a:r>
            <a:endParaRPr lang="en-US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３．特許権使用料………………………………</a:t>
            </a:r>
            <a:endParaRPr lang="en-US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４．日当（講演料など）………………………</a:t>
            </a:r>
            <a:endParaRPr lang="en-US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５．原稿料………………………………………</a:t>
            </a:r>
            <a:endParaRPr lang="en-US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６．研究費………………………………………</a:t>
            </a:r>
            <a:endParaRPr lang="en-US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７．奨学（奨励）寄附金など…………………</a:t>
            </a:r>
            <a:endParaRPr lang="en-US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８．企業・組織や団体が提供する寄附講座…</a:t>
            </a:r>
            <a:endParaRPr lang="en-US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９．旅費、贈答品などの受領…………………</a:t>
            </a:r>
            <a:endParaRPr lang="en-US" sz="1800" b="0" strike="noStrike" spc="-1">
              <a:latin typeface="Arial"/>
            </a:endParaRPr>
          </a:p>
          <a:p>
            <a:pPr marL="457200" algn="r"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以上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51" name="CustomShape 3"/>
          <p:cNvSpPr/>
          <p:nvPr/>
        </p:nvSpPr>
        <p:spPr>
          <a:xfrm>
            <a:off x="293760" y="-528840"/>
            <a:ext cx="126252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ja-JP" sz="1800" b="0" strike="noStrike" spc="-1">
                <a:solidFill>
                  <a:srgbClr val="FF0000"/>
                </a:solidFill>
                <a:latin typeface="メイリオ"/>
                <a:ea typeface="メイリオ"/>
              </a:rPr>
              <a:t>利益相反の対象がある場合：該当事項の詳細は様式</a:t>
            </a:r>
            <a:r>
              <a:rPr lang="en-US" sz="1800" b="0" strike="noStrike" spc="-1">
                <a:solidFill>
                  <a:srgbClr val="FF0000"/>
                </a:solidFill>
                <a:latin typeface="メイリオ"/>
                <a:ea typeface="メイリオ"/>
              </a:rPr>
              <a:t>1 : </a:t>
            </a:r>
            <a:r>
              <a:rPr lang="ja-JP" sz="1800" b="0" strike="noStrike" spc="-1">
                <a:solidFill>
                  <a:srgbClr val="FF0000"/>
                </a:solidFill>
                <a:latin typeface="メイリオ"/>
                <a:ea typeface="メイリオ"/>
              </a:rPr>
              <a:t>講演・口演・ポスター発表に関わる利益相反</a:t>
            </a:r>
            <a:r>
              <a:rPr lang="en-US" sz="1800" b="0" strike="noStrike" spc="-1">
                <a:solidFill>
                  <a:srgbClr val="FF0000"/>
                </a:solidFill>
                <a:latin typeface="メイリオ"/>
                <a:ea typeface="メイリオ"/>
              </a:rPr>
              <a:t>(COI)</a:t>
            </a:r>
            <a:r>
              <a:rPr lang="ja-JP" sz="1800" b="0" strike="noStrike" spc="-1">
                <a:solidFill>
                  <a:srgbClr val="FF0000"/>
                </a:solidFill>
                <a:latin typeface="メイリオ"/>
                <a:ea typeface="メイリオ"/>
              </a:rPr>
              <a:t>自己申告書参考</a:t>
            </a:r>
            <a:endParaRPr lang="en-US" sz="1800" b="0" strike="noStrike" spc="-1">
              <a:latin typeface="Arial"/>
            </a:endParaRPr>
          </a:p>
        </p:txBody>
      </p:sp>
      <p:pic>
        <p:nvPicPr>
          <p:cNvPr id="52" name="図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1377468" cy="6361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</TotalTime>
  <Words>473</Words>
  <Application>Microsoft Office PowerPoint</Application>
  <PresentationFormat>ワイド画面</PresentationFormat>
  <Paragraphs>43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メイリオ</vt:lpstr>
      <vt:lpstr>游ゴシック</vt:lpstr>
      <vt:lpstr>Arial</vt:lpstr>
      <vt:lpstr>Symbol</vt:lpstr>
      <vt:lpstr>Wingdings</vt:lpstr>
      <vt:lpstr>Office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近藤 重則</dc:creator>
  <dc:description/>
  <cp:lastModifiedBy>重則 近藤</cp:lastModifiedBy>
  <cp:revision>23</cp:revision>
  <dcterms:created xsi:type="dcterms:W3CDTF">2022-01-28T05:26:42Z</dcterms:created>
  <dcterms:modified xsi:type="dcterms:W3CDTF">2025-02-05T00:54:52Z</dcterms:modified>
  <dc:language>ja-JP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ワイド画面</vt:lpwstr>
  </property>
  <property fmtid="{D5CDD505-2E9C-101B-9397-08002B2CF9AE}" pid="3" name="Slides">
    <vt:i4>4</vt:i4>
  </property>
</Properties>
</file>